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  <p:sldId id="258" r:id="rId3"/>
    <p:sldId id="259" r:id="rId4"/>
    <p:sldId id="264" r:id="rId5"/>
    <p:sldId id="260" r:id="rId6"/>
    <p:sldId id="263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009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343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992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173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68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828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08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192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942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464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379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51736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43" r:id="rId6"/>
    <p:sldLayoutId id="2147483738" r:id="rId7"/>
    <p:sldLayoutId id="2147483739" r:id="rId8"/>
    <p:sldLayoutId id="2147483740" r:id="rId9"/>
    <p:sldLayoutId id="2147483742" r:id="rId10"/>
    <p:sldLayoutId id="2147483741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ityofchicago.org/resource/s6ha-ppgi.json" TargetMode="External"/><Relationship Id="rId2" Type="http://schemas.openxmlformats.org/officeDocument/2006/relationships/hyperlink" Target="https://data.cityofchicago.org/Community-Economic-Development/Affordable-Rental-Housing-Developments/s6ha-ppgi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.cityofchicago.org/Facilities-Geographic-Boundaries/Boundaries-Neighborhoods-KML/buma-fjbv" TargetMode="External"/><Relationship Id="rId5" Type="http://schemas.openxmlformats.org/officeDocument/2006/relationships/hyperlink" Target="https://data.cityofchicago.org/resource/kc9i-wq85.json" TargetMode="External"/><Relationship Id="rId4" Type="http://schemas.openxmlformats.org/officeDocument/2006/relationships/hyperlink" Target="https://data.cityofchicago.org/Health-Human-Services/Census-Data-Selected-socioeconomic-indicators-in-C/kn9c-c2s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73CA4-4365-5D4B-A255-97332DBA6B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Poverty &amp; Housing in Chicago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1A2177-FEE0-4A44-B73A-0EB90505C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 dirty="0"/>
              <a:t>Project Notes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BF02EC-DB6F-4194-8871-98020FCAFF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95" r="17288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6351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F8A7-C72C-4149-94B9-FA6CBDF2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6E039AB-8124-DB4A-BA07-C88AEC0CF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945732" cy="3634486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The goal of the project is to determine how effective the city of Chicago has been in placing affordable housing in areas deemed of high poverty index since the 2008-2012 City of Chicago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project will need the following;</a:t>
            </a:r>
          </a:p>
          <a:p>
            <a:pPr>
              <a:buFontTx/>
              <a:buChar char="-"/>
            </a:pPr>
            <a:r>
              <a:rPr lang="en-US" dirty="0"/>
              <a:t>Collection of data from a database</a:t>
            </a:r>
          </a:p>
          <a:p>
            <a:pPr>
              <a:buFontTx/>
              <a:buChar char="-"/>
            </a:pPr>
            <a:r>
              <a:rPr lang="en-US" dirty="0"/>
              <a:t>Method of navigation and filtering of the data</a:t>
            </a:r>
          </a:p>
          <a:p>
            <a:pPr>
              <a:buFontTx/>
              <a:buChar char="-"/>
            </a:pPr>
            <a:r>
              <a:rPr lang="en-US" dirty="0"/>
              <a:t>Presentation of filtered data in a dashboard</a:t>
            </a:r>
          </a:p>
          <a:p>
            <a:pPr lvl="1">
              <a:buFontTx/>
              <a:buChar char="-"/>
            </a:pPr>
            <a:r>
              <a:rPr lang="en-US" dirty="0"/>
              <a:t>Charts</a:t>
            </a:r>
          </a:p>
          <a:p>
            <a:pPr lvl="1">
              <a:buFontTx/>
              <a:buChar char="-"/>
            </a:pPr>
            <a:r>
              <a:rPr lang="en-US" dirty="0"/>
              <a:t>Heatmaps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A23B20-256C-614E-A051-54062110229F}"/>
              </a:ext>
            </a:extLst>
          </p:cNvPr>
          <p:cNvSpPr/>
          <p:nvPr/>
        </p:nvSpPr>
        <p:spPr>
          <a:xfrm>
            <a:off x="9067303" y="2731701"/>
            <a:ext cx="2543504" cy="3076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Dashboard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651C7A-2CC7-E441-81EE-8214D9E278DE}"/>
              </a:ext>
            </a:extLst>
          </p:cNvPr>
          <p:cNvSpPr/>
          <p:nvPr/>
        </p:nvSpPr>
        <p:spPr>
          <a:xfrm>
            <a:off x="6526925" y="2731701"/>
            <a:ext cx="2543503" cy="3076249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5C7A29-28D6-4D40-9EDD-30C98443B772}"/>
              </a:ext>
            </a:extLst>
          </p:cNvPr>
          <p:cNvSpPr/>
          <p:nvPr/>
        </p:nvSpPr>
        <p:spPr>
          <a:xfrm>
            <a:off x="6526924" y="2217683"/>
            <a:ext cx="5083882" cy="5140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618203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F8A7-C72C-4149-94B9-FA6CBDF2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Plotting Concept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6E039AB-8124-DB4A-BA07-C88AEC0CF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6082367" cy="451713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dirty="0"/>
              <a:t>The KML data of Chicago neighbourhoods will be overlaid by default over the street map leaflet of Chicago.</a:t>
            </a:r>
          </a:p>
          <a:p>
            <a:pPr>
              <a:buFontTx/>
              <a:buChar char="-"/>
            </a:pPr>
            <a:r>
              <a:rPr lang="en-GB" dirty="0"/>
              <a:t>The user may click within any of the neighbourhoods to filter the data shown in the dashboard to the selected neighbourhood</a:t>
            </a:r>
          </a:p>
          <a:p>
            <a:pPr lvl="1">
              <a:buFontTx/>
              <a:buChar char="-"/>
            </a:pPr>
            <a:r>
              <a:rPr lang="en-GB" dirty="0"/>
              <a:t>Clicking on the neighbourhood again will remove the applied filter</a:t>
            </a:r>
          </a:p>
          <a:p>
            <a:pPr lvl="1">
              <a:buFontTx/>
              <a:buChar char="-"/>
            </a:pPr>
            <a:r>
              <a:rPr lang="en-GB" dirty="0"/>
              <a:t>Clicking on another neighbourhood will switch the current filter to the newly selected neighbourhood</a:t>
            </a:r>
          </a:p>
          <a:p>
            <a:pPr>
              <a:buFontTx/>
              <a:buChar char="-"/>
            </a:pPr>
            <a:r>
              <a:rPr lang="en-GB" dirty="0"/>
              <a:t>The user may show or hide a plot layer of the affordable housing developments</a:t>
            </a:r>
          </a:p>
          <a:p>
            <a:pPr>
              <a:buFontTx/>
              <a:buChar char="-"/>
            </a:pPr>
            <a:r>
              <a:rPr lang="en-GB" dirty="0"/>
              <a:t>The user may show or hide a heat map layer indicating whether affordable housing was placed in a neighbourhood requiring it</a:t>
            </a:r>
          </a:p>
          <a:p>
            <a:pPr lvl="1">
              <a:buFontTx/>
              <a:buChar char="-"/>
            </a:pPr>
            <a:r>
              <a:rPr lang="en-GB" dirty="0"/>
              <a:t>Coefficient: (% crowded housing x % house below poverty)/units</a:t>
            </a:r>
          </a:p>
          <a:p>
            <a:pPr lvl="1">
              <a:buFontTx/>
              <a:buChar char="-"/>
            </a:pPr>
            <a:r>
              <a:rPr lang="en-GB" dirty="0"/>
              <a:t>A scale comprised of the min to max coefficient will be used to colour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49D53B-1A84-6A40-894E-B8080588F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941" y="1296516"/>
            <a:ext cx="4650656" cy="532360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04506E8-6BFC-B340-A202-1DD7D373F236}"/>
              </a:ext>
            </a:extLst>
          </p:cNvPr>
          <p:cNvSpPr/>
          <p:nvPr/>
        </p:nvSpPr>
        <p:spPr>
          <a:xfrm>
            <a:off x="9480331" y="2963916"/>
            <a:ext cx="493985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Down Arrow Callout 12">
            <a:extLst>
              <a:ext uri="{FF2B5EF4-FFF2-40B4-BE49-F238E27FC236}">
                <a16:creationId xmlns:a16="http://schemas.microsoft.com/office/drawing/2014/main" id="{3CE82608-9C27-4A4F-BE11-E5779E5FEBE8}"/>
              </a:ext>
            </a:extLst>
          </p:cNvPr>
          <p:cNvSpPr/>
          <p:nvPr/>
        </p:nvSpPr>
        <p:spPr>
          <a:xfrm>
            <a:off x="9267938" y="2430917"/>
            <a:ext cx="918770" cy="471638"/>
          </a:xfrm>
          <a:prstGeom prst="downArrowCallou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00" dirty="0">
                <a:solidFill>
                  <a:schemeClr val="tx1"/>
                </a:solidFill>
              </a:rPr>
              <a:t>Humboldt Park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9974A3-C48A-1043-9426-6BC40FD0B8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02" t="17165" r="57185" b="15028"/>
          <a:stretch/>
        </p:blipFill>
        <p:spPr>
          <a:xfrm>
            <a:off x="9671269" y="3132081"/>
            <a:ext cx="490446" cy="69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493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F8A7-C72C-4149-94B9-FA6CBDF2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Concept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6E039AB-8124-DB4A-BA07-C88AEC0CF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6533286" cy="3634486"/>
          </a:xfrm>
        </p:spPr>
        <p:txBody>
          <a:bodyPr anchor="t"/>
          <a:lstStyle/>
          <a:p>
            <a:pPr>
              <a:buFont typeface="Wingdings" pitchFamily="2" charset="2"/>
              <a:buChar char="§"/>
            </a:pPr>
            <a:r>
              <a:rPr lang="en-US" dirty="0"/>
              <a:t>The dashboard will include a radar/spider plot created by </a:t>
            </a:r>
            <a:r>
              <a:rPr lang="en-US" dirty="0" err="1"/>
              <a:t>Plotly</a:t>
            </a:r>
            <a:r>
              <a:rPr lang="en-US" dirty="0"/>
              <a:t> that compares the selected neighborhood from the map to the overall data of the whole city of Chicago.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/>
              <a:t>The plot will include the following data: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/>
              <a:t>Percent of Crowded Housing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/>
              <a:t>Percent of Households Below Poverty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/>
              <a:t>Per Capita Income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/>
              <a:t>Hardship Index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/>
              <a:t>Number of Housing Units</a:t>
            </a:r>
          </a:p>
        </p:txBody>
      </p:sp>
      <p:pic>
        <p:nvPicPr>
          <p:cNvPr id="5" name="Picture 4" descr="A sample radar chart.">
            <a:extLst>
              <a:ext uri="{FF2B5EF4-FFF2-40B4-BE49-F238E27FC236}">
                <a16:creationId xmlns:a16="http://schemas.microsoft.com/office/drawing/2014/main" id="{EEE4D82E-9B16-844E-B90A-3B77AB45F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550" y="2935745"/>
            <a:ext cx="5451257" cy="348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566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F8A7-C72C-4149-94B9-FA6CBDF2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Structure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A347B63-6A8B-8141-929F-8AF57917E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anchor="t"/>
          <a:lstStyle/>
          <a:p>
            <a:pPr marL="0" indent="0">
              <a:buNone/>
            </a:pPr>
            <a:r>
              <a:rPr lang="en-US" dirty="0"/>
              <a:t>The leaflet/map plotting side will contain the following functionality;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640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F8A7-C72C-4149-94B9-FA6CBDF2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Plotting Work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E5D809C-5C51-9B48-BA2A-E9779AD9ED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437625"/>
              </p:ext>
            </p:extLst>
          </p:nvPr>
        </p:nvGraphicFramePr>
        <p:xfrm>
          <a:off x="580278" y="2326157"/>
          <a:ext cx="634299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429">
                  <a:extLst>
                    <a:ext uri="{9D8B030D-6E8A-4147-A177-3AD203B41FA5}">
                      <a16:colId xmlns:a16="http://schemas.microsoft.com/office/drawing/2014/main" val="2177091203"/>
                    </a:ext>
                  </a:extLst>
                </a:gridCol>
                <a:gridCol w="5620563">
                  <a:extLst>
                    <a:ext uri="{9D8B030D-6E8A-4147-A177-3AD203B41FA5}">
                      <a16:colId xmlns:a16="http://schemas.microsoft.com/office/drawing/2014/main" val="7442169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668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Draw Map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276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Add KML Layer, Housing Layer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653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Make each neighbourhood an object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757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Add heatmap calculations to neighbourhood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83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Use neighbourhood objects as filter inputs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870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Tool tip for each neighbourhood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2724349"/>
                  </a:ext>
                </a:extLst>
              </a:tr>
            </a:tbl>
          </a:graphicData>
        </a:graphic>
      </p:graphicFrame>
      <p:pic>
        <p:nvPicPr>
          <p:cNvPr id="55" name="Picture 54">
            <a:extLst>
              <a:ext uri="{FF2B5EF4-FFF2-40B4-BE49-F238E27FC236}">
                <a16:creationId xmlns:a16="http://schemas.microsoft.com/office/drawing/2014/main" id="{1F24AC01-F90B-D644-BA40-8E6A1A3B1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941" y="1296516"/>
            <a:ext cx="4650656" cy="5323602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F63FB3E3-BEBF-3947-9723-167E167220E0}"/>
              </a:ext>
            </a:extLst>
          </p:cNvPr>
          <p:cNvSpPr/>
          <p:nvPr/>
        </p:nvSpPr>
        <p:spPr>
          <a:xfrm>
            <a:off x="9480331" y="2963916"/>
            <a:ext cx="493985" cy="3363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7" name="Down Arrow Callout 56">
            <a:extLst>
              <a:ext uri="{FF2B5EF4-FFF2-40B4-BE49-F238E27FC236}">
                <a16:creationId xmlns:a16="http://schemas.microsoft.com/office/drawing/2014/main" id="{CA5DBA2B-4B66-C247-8997-D85ECE716B8D}"/>
              </a:ext>
            </a:extLst>
          </p:cNvPr>
          <p:cNvSpPr/>
          <p:nvPr/>
        </p:nvSpPr>
        <p:spPr>
          <a:xfrm>
            <a:off x="9267938" y="2430917"/>
            <a:ext cx="918770" cy="471638"/>
          </a:xfrm>
          <a:prstGeom prst="downArrowCallou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00" dirty="0">
                <a:solidFill>
                  <a:schemeClr val="tx1"/>
                </a:solidFill>
              </a:rPr>
              <a:t>Humboldt Park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CFBCC14A-9B1B-DF4C-95DF-3F052D0451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02" t="17165" r="57185" b="15028"/>
          <a:stretch/>
        </p:blipFill>
        <p:spPr>
          <a:xfrm>
            <a:off x="9671269" y="3132081"/>
            <a:ext cx="490446" cy="697424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9B77B12-0F83-3844-866A-ED113D4BBC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316822"/>
              </p:ext>
            </p:extLst>
          </p:nvPr>
        </p:nvGraphicFramePr>
        <p:xfrm>
          <a:off x="580277" y="5421858"/>
          <a:ext cx="634299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429">
                  <a:extLst>
                    <a:ext uri="{9D8B030D-6E8A-4147-A177-3AD203B41FA5}">
                      <a16:colId xmlns:a16="http://schemas.microsoft.com/office/drawing/2014/main" val="2177091203"/>
                    </a:ext>
                  </a:extLst>
                </a:gridCol>
                <a:gridCol w="5620563">
                  <a:extLst>
                    <a:ext uri="{9D8B030D-6E8A-4147-A177-3AD203B41FA5}">
                      <a16:colId xmlns:a16="http://schemas.microsoft.com/office/drawing/2014/main" val="7442169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668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Resize map to selected neighbourhood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276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653298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2C3CF9D-B142-C944-9052-98E5E125C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278" y="1898598"/>
            <a:ext cx="6082367" cy="40048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dirty="0"/>
              <a:t>MVP List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F0B86D7-8F0D-2D49-980B-FAF24FD0BF37}"/>
              </a:ext>
            </a:extLst>
          </p:cNvPr>
          <p:cNvSpPr txBox="1">
            <a:spLocks/>
          </p:cNvSpPr>
          <p:nvPr/>
        </p:nvSpPr>
        <p:spPr>
          <a:xfrm>
            <a:off x="580277" y="5013653"/>
            <a:ext cx="6082367" cy="4004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en-GB" dirty="0"/>
              <a:t>Stretch List</a:t>
            </a:r>
          </a:p>
        </p:txBody>
      </p:sp>
    </p:spTree>
    <p:extLst>
      <p:ext uri="{BB962C8B-B14F-4D97-AF65-F5344CB8AC3E}">
        <p14:creationId xmlns:p14="http://schemas.microsoft.com/office/powerpoint/2010/main" val="789734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E6AA7-F6F5-2249-860C-8201B9CF3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Datasets: Chicago </a:t>
            </a:r>
            <a:r>
              <a:rPr lang="en-US" dirty="0" err="1"/>
              <a:t>DaTA</a:t>
            </a:r>
            <a:r>
              <a:rPr lang="en-US" dirty="0"/>
              <a:t> PORTAL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45EDE-5D93-8A4E-BD4D-22B15961F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/>
              <a:t>DATA LOCATIONS ARE:</a:t>
            </a:r>
          </a:p>
          <a:p>
            <a:pPr marL="0" indent="0">
              <a:buNone/>
            </a:pPr>
            <a:r>
              <a:rPr lang="en-US" dirty="0"/>
              <a:t>Affordable Housing: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https://data.cityofchicago.org/Community-Economic-Development/Affordable-Rental-Housing-Developments/s6ha-ppgi</a:t>
            </a:r>
            <a:endParaRPr lang="en-US" dirty="0"/>
          </a:p>
          <a:p>
            <a:pPr lvl="1"/>
            <a:r>
              <a:rPr lang="en-US" dirty="0"/>
              <a:t>API ENDPOINT: </a:t>
            </a:r>
            <a:r>
              <a:rPr lang="en-US" dirty="0">
                <a:hlinkClick r:id="rId3"/>
              </a:rPr>
              <a:t>https://data.cityofchicago.org/resource/s6ha-ppgi.json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Hardship Indicators Census Data: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https://data.cityofchicago.org/Health-Human-Services/Census-Data-Selected-socioeconomic-indicators-in-C/kn9c-c2s2 </a:t>
            </a:r>
            <a:endParaRPr lang="en-US" dirty="0"/>
          </a:p>
          <a:p>
            <a:pPr lvl="1"/>
            <a:r>
              <a:rPr lang="en-US" dirty="0"/>
              <a:t>API ENDPOINT: </a:t>
            </a:r>
            <a:r>
              <a:rPr lang="en-US" dirty="0">
                <a:hlinkClick r:id="rId5"/>
              </a:rPr>
              <a:t>https://data.cityofchicago.org/resource/kc9i-wq85.json</a:t>
            </a:r>
            <a:endParaRPr lang="en-US" dirty="0"/>
          </a:p>
          <a:p>
            <a:pPr marL="0" indent="0">
              <a:buNone/>
            </a:pPr>
            <a:r>
              <a:rPr lang="en-GB" dirty="0"/>
              <a:t>Neighbourhood</a:t>
            </a:r>
            <a:r>
              <a:rPr lang="en-US" dirty="0"/>
              <a:t> KML Data:</a:t>
            </a:r>
          </a:p>
          <a:p>
            <a:pPr marL="0" indent="0">
              <a:buNone/>
            </a:pPr>
            <a:r>
              <a:rPr lang="en-US" dirty="0">
                <a:hlinkClick r:id="rId6"/>
              </a:rPr>
              <a:t>https://data.cityofchicago.org/Facilities-Geographic-Boundaries/Boundaries-Neighborhoods-KML/buma-fjbv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39318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LightSeedRightStep">
      <a:dk1>
        <a:srgbClr val="000000"/>
      </a:dk1>
      <a:lt1>
        <a:srgbClr val="FFFFFF"/>
      </a:lt1>
      <a:dk2>
        <a:srgbClr val="242E41"/>
      </a:dk2>
      <a:lt2>
        <a:srgbClr val="E8E3E2"/>
      </a:lt2>
      <a:accent1>
        <a:srgbClr val="7BA9B8"/>
      </a:accent1>
      <a:accent2>
        <a:srgbClr val="7F93BA"/>
      </a:accent2>
      <a:accent3>
        <a:srgbClr val="9A96C6"/>
      </a:accent3>
      <a:accent4>
        <a:srgbClr val="9C7FBA"/>
      </a:accent4>
      <a:accent5>
        <a:srgbClr val="C093C5"/>
      </a:accent5>
      <a:accent6>
        <a:srgbClr val="BA7FA7"/>
      </a:accent6>
      <a:hlink>
        <a:srgbClr val="AB7564"/>
      </a:hlink>
      <a:folHlink>
        <a:srgbClr val="7F7F7F"/>
      </a:folHlink>
    </a:clrScheme>
    <a:fontScheme name="Dividend">
      <a:maj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3098</TotalTime>
  <Words>420</Words>
  <Application>Microsoft Macintosh PowerPoint</Application>
  <PresentationFormat>Widescreen</PresentationFormat>
  <Paragraphs>59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 Nova Light</vt:lpstr>
      <vt:lpstr>Gill Sans MT</vt:lpstr>
      <vt:lpstr>Wingdings</vt:lpstr>
      <vt:lpstr>Wingdings 2</vt:lpstr>
      <vt:lpstr>DividendVTI</vt:lpstr>
      <vt:lpstr>Poverty &amp; Housing in Chicago</vt:lpstr>
      <vt:lpstr>PROJECT DESCRIPTION</vt:lpstr>
      <vt:lpstr>Map Plotting Concept</vt:lpstr>
      <vt:lpstr>Dashboard Concept</vt:lpstr>
      <vt:lpstr>Database Structure</vt:lpstr>
      <vt:lpstr>Map Plotting Work</vt:lpstr>
      <vt:lpstr>Datasets: Chicago DaTA PORTAL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Poverty &amp; Housing in Chicago</dc:title>
  <dc:creator>patrick murphy</dc:creator>
  <cp:lastModifiedBy>patrick murphy</cp:lastModifiedBy>
  <cp:revision>11</cp:revision>
  <dcterms:created xsi:type="dcterms:W3CDTF">2019-12-11T03:22:46Z</dcterms:created>
  <dcterms:modified xsi:type="dcterms:W3CDTF">2019-12-14T19:05:20Z</dcterms:modified>
</cp:coreProperties>
</file>